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8" r:id="rId3"/>
    <p:sldId id="264" r:id="rId4"/>
    <p:sldId id="265" r:id="rId5"/>
    <p:sldId id="262" r:id="rId6"/>
    <p:sldId id="268" r:id="rId7"/>
    <p:sldId id="282" r:id="rId8"/>
    <p:sldId id="261" r:id="rId9"/>
    <p:sldId id="269" r:id="rId10"/>
    <p:sldId id="270" r:id="rId11"/>
    <p:sldId id="281" r:id="rId12"/>
    <p:sldId id="259" r:id="rId13"/>
    <p:sldId id="266" r:id="rId14"/>
    <p:sldId id="284" r:id="rId15"/>
    <p:sldId id="263" r:id="rId16"/>
    <p:sldId id="272" r:id="rId17"/>
    <p:sldId id="275" r:id="rId18"/>
    <p:sldId id="277" r:id="rId19"/>
    <p:sldId id="278" r:id="rId20"/>
    <p:sldId id="276" r:id="rId21"/>
    <p:sldId id="283" r:id="rId22"/>
    <p:sldId id="273" r:id="rId23"/>
    <p:sldId id="274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99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6" autoAdjust="0"/>
    <p:restoredTop sz="70496" autoAdjust="0"/>
  </p:normalViewPr>
  <p:slideViewPr>
    <p:cSldViewPr>
      <p:cViewPr>
        <p:scale>
          <a:sx n="90" d="100"/>
          <a:sy n="90" d="100"/>
        </p:scale>
        <p:origin x="-1238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155D2-D64E-4807-B50E-6D571577E669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ABFF8519-CB1D-43A1-9F5C-2E885B8F00D0}">
      <dgm:prSet/>
      <dgm:spPr>
        <a:solidFill>
          <a:srgbClr val="FFFF00"/>
        </a:solidFill>
      </dgm:spPr>
      <dgm:t>
        <a:bodyPr/>
        <a:lstStyle/>
        <a:p>
          <a:pPr rtl="0"/>
          <a:r>
            <a:rPr lang="pl-PL" dirty="0" smtClean="0">
              <a:solidFill>
                <a:schemeClr val="bg2">
                  <a:lumMod val="10000"/>
                </a:schemeClr>
              </a:solidFill>
              <a:latin typeface="Franklin Gothic Demi" pitchFamily="34" charset="0"/>
            </a:rPr>
            <a:t>BEZPIECZEŃSTWO W SZKOLE, </a:t>
          </a:r>
          <a:br>
            <a:rPr lang="pl-PL" dirty="0" smtClean="0">
              <a:solidFill>
                <a:schemeClr val="bg2">
                  <a:lumMod val="10000"/>
                </a:schemeClr>
              </a:solidFill>
              <a:latin typeface="Franklin Gothic Demi" pitchFamily="34" charset="0"/>
            </a:rPr>
          </a:br>
          <a:r>
            <a:rPr lang="pl-PL" dirty="0" smtClean="0">
              <a:solidFill>
                <a:schemeClr val="bg2">
                  <a:lumMod val="10000"/>
                </a:schemeClr>
              </a:solidFill>
              <a:latin typeface="Franklin Gothic Demi" pitchFamily="34" charset="0"/>
            </a:rPr>
            <a:t>W DOMU </a:t>
          </a:r>
          <a:br>
            <a:rPr lang="pl-PL" dirty="0" smtClean="0">
              <a:solidFill>
                <a:schemeClr val="bg2">
                  <a:lumMod val="10000"/>
                </a:schemeClr>
              </a:solidFill>
              <a:latin typeface="Franklin Gothic Demi" pitchFamily="34" charset="0"/>
            </a:rPr>
          </a:br>
          <a:r>
            <a:rPr lang="pl-PL" dirty="0" smtClean="0">
              <a:solidFill>
                <a:schemeClr val="bg2">
                  <a:lumMod val="10000"/>
                </a:schemeClr>
              </a:solidFill>
              <a:latin typeface="Franklin Gothic Demi" pitchFamily="34" charset="0"/>
            </a:rPr>
            <a:t>I NA DRODZE</a:t>
          </a:r>
          <a:r>
            <a:rPr lang="pl-PL" dirty="0" smtClean="0">
              <a:latin typeface="Arial Black" pitchFamily="34" charset="0"/>
            </a:rPr>
            <a:t/>
          </a:r>
          <a:br>
            <a:rPr lang="pl-PL" dirty="0" smtClean="0">
              <a:latin typeface="Arial Black" pitchFamily="34" charset="0"/>
            </a:rPr>
          </a:br>
          <a:endParaRPr lang="pl-PL" dirty="0">
            <a:latin typeface="Arial Black" pitchFamily="34" charset="0"/>
          </a:endParaRPr>
        </a:p>
      </dgm:t>
    </dgm:pt>
    <dgm:pt modelId="{8A9CD20E-96E9-4E89-BC77-02AF0AF6835A}" type="parTrans" cxnId="{B80C647D-A293-4B3E-91A1-C302F8D71C9F}">
      <dgm:prSet/>
      <dgm:spPr/>
      <dgm:t>
        <a:bodyPr/>
        <a:lstStyle/>
        <a:p>
          <a:endParaRPr lang="pl-PL"/>
        </a:p>
      </dgm:t>
    </dgm:pt>
    <dgm:pt modelId="{A7E9B084-88D5-4FEF-916A-F3717225E3F4}" type="sibTrans" cxnId="{B80C647D-A293-4B3E-91A1-C302F8D71C9F}">
      <dgm:prSet/>
      <dgm:spPr/>
      <dgm:t>
        <a:bodyPr/>
        <a:lstStyle/>
        <a:p>
          <a:endParaRPr lang="pl-PL"/>
        </a:p>
      </dgm:t>
    </dgm:pt>
    <dgm:pt modelId="{96791A02-B154-4FE2-A089-CCC4C4F496B8}" type="pres">
      <dgm:prSet presAssocID="{AA2155D2-D64E-4807-B50E-6D571577E6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172665-7E01-4D13-9532-3A30E6D2E09E}" type="pres">
      <dgm:prSet presAssocID="{ABFF8519-CB1D-43A1-9F5C-2E885B8F00D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53D98D-6680-4757-A56F-EB116100A130}" type="presOf" srcId="{AA2155D2-D64E-4807-B50E-6D571577E669}" destId="{96791A02-B154-4FE2-A089-CCC4C4F496B8}" srcOrd="0" destOrd="0" presId="urn:microsoft.com/office/officeart/2005/8/layout/cycle2"/>
    <dgm:cxn modelId="{B3061BBC-AD7F-4A62-A79C-C7AED3BDC36C}" type="presOf" srcId="{ABFF8519-CB1D-43A1-9F5C-2E885B8F00D0}" destId="{B6172665-7E01-4D13-9532-3A30E6D2E09E}" srcOrd="0" destOrd="0" presId="urn:microsoft.com/office/officeart/2005/8/layout/cycle2"/>
    <dgm:cxn modelId="{B80C647D-A293-4B3E-91A1-C302F8D71C9F}" srcId="{AA2155D2-D64E-4807-B50E-6D571577E669}" destId="{ABFF8519-CB1D-43A1-9F5C-2E885B8F00D0}" srcOrd="0" destOrd="0" parTransId="{8A9CD20E-96E9-4E89-BC77-02AF0AF6835A}" sibTransId="{A7E9B084-88D5-4FEF-916A-F3717225E3F4}"/>
    <dgm:cxn modelId="{7A288261-5795-4884-ACD1-C9A0C4BEAFF8}" type="presParOf" srcId="{96791A02-B154-4FE2-A089-CCC4C4F496B8}" destId="{B6172665-7E01-4D13-9532-3A30E6D2E09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72665-7E01-4D13-9532-3A30E6D2E09E}">
      <dsp:nvSpPr>
        <dsp:cNvPr id="0" name=""/>
        <dsp:cNvSpPr/>
      </dsp:nvSpPr>
      <dsp:spPr>
        <a:xfrm>
          <a:off x="1029530" y="3670"/>
          <a:ext cx="6113338" cy="6113338"/>
        </a:xfrm>
        <a:prstGeom prst="ellipse">
          <a:avLst/>
        </a:prstGeom>
        <a:solidFill>
          <a:srgbClr val="FFFF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>
              <a:solidFill>
                <a:schemeClr val="bg2">
                  <a:lumMod val="10000"/>
                </a:schemeClr>
              </a:solidFill>
              <a:latin typeface="Franklin Gothic Demi" pitchFamily="34" charset="0"/>
            </a:rPr>
            <a:t>BEZPIECZEŃSTWO W SZKOLE, </a:t>
          </a:r>
          <a:br>
            <a:rPr lang="pl-PL" sz="4000" kern="1200" dirty="0" smtClean="0">
              <a:solidFill>
                <a:schemeClr val="bg2">
                  <a:lumMod val="10000"/>
                </a:schemeClr>
              </a:solidFill>
              <a:latin typeface="Franklin Gothic Demi" pitchFamily="34" charset="0"/>
            </a:rPr>
          </a:br>
          <a:r>
            <a:rPr lang="pl-PL" sz="4000" kern="1200" dirty="0" smtClean="0">
              <a:solidFill>
                <a:schemeClr val="bg2">
                  <a:lumMod val="10000"/>
                </a:schemeClr>
              </a:solidFill>
              <a:latin typeface="Franklin Gothic Demi" pitchFamily="34" charset="0"/>
            </a:rPr>
            <a:t>W DOMU </a:t>
          </a:r>
          <a:br>
            <a:rPr lang="pl-PL" sz="4000" kern="1200" dirty="0" smtClean="0">
              <a:solidFill>
                <a:schemeClr val="bg2">
                  <a:lumMod val="10000"/>
                </a:schemeClr>
              </a:solidFill>
              <a:latin typeface="Franklin Gothic Demi" pitchFamily="34" charset="0"/>
            </a:rPr>
          </a:br>
          <a:r>
            <a:rPr lang="pl-PL" sz="4000" kern="1200" dirty="0" smtClean="0">
              <a:solidFill>
                <a:schemeClr val="bg2">
                  <a:lumMod val="10000"/>
                </a:schemeClr>
              </a:solidFill>
              <a:latin typeface="Franklin Gothic Demi" pitchFamily="34" charset="0"/>
            </a:rPr>
            <a:t>I NA DRODZE</a:t>
          </a:r>
          <a:r>
            <a:rPr lang="pl-PL" sz="4000" kern="1200" dirty="0" smtClean="0">
              <a:latin typeface="Arial Black" pitchFamily="34" charset="0"/>
            </a:rPr>
            <a:t/>
          </a:r>
          <a:br>
            <a:rPr lang="pl-PL" sz="4000" kern="1200" dirty="0" smtClean="0">
              <a:latin typeface="Arial Black" pitchFamily="34" charset="0"/>
            </a:rPr>
          </a:br>
          <a:endParaRPr lang="pl-PL" sz="4000" kern="1200" dirty="0">
            <a:latin typeface="Arial Black" pitchFamily="34" charset="0"/>
          </a:endParaRPr>
        </a:p>
      </dsp:txBody>
      <dsp:txXfrm>
        <a:off x="1924808" y="898948"/>
        <a:ext cx="4322782" cy="4322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E7F56-6C7B-48CF-85E6-7E12F09CF486}" type="datetimeFigureOut">
              <a:rPr lang="pl-PL" smtClean="0"/>
              <a:t>27.09.2021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5C217-567F-4561-8F86-5A4977B684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07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5C217-567F-4561-8F86-5A4977B684B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70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5C217-567F-4561-8F86-5A4977B684B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37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2EE837-03E7-4163-A6A9-E6FAB5F100D0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1BF536-74C3-49AF-9AB3-2BFB23BD98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EE837-03E7-4163-A6A9-E6FAB5F100D0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BF536-74C3-49AF-9AB3-2BFB23BD98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22EE837-03E7-4163-A6A9-E6FAB5F100D0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1BF536-74C3-49AF-9AB3-2BFB23BD98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EE837-03E7-4163-A6A9-E6FAB5F100D0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BF536-74C3-49AF-9AB3-2BFB23BD98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2EE837-03E7-4163-A6A9-E6FAB5F100D0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E1BF536-74C3-49AF-9AB3-2BFB23BD98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EE837-03E7-4163-A6A9-E6FAB5F100D0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BF536-74C3-49AF-9AB3-2BFB23BD98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EE837-03E7-4163-A6A9-E6FAB5F100D0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BF536-74C3-49AF-9AB3-2BFB23BD98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EE837-03E7-4163-A6A9-E6FAB5F100D0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BF536-74C3-49AF-9AB3-2BFB23BD98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2EE837-03E7-4163-A6A9-E6FAB5F100D0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BF536-74C3-49AF-9AB3-2BFB23BD98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EE837-03E7-4163-A6A9-E6FAB5F100D0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BF536-74C3-49AF-9AB3-2BFB23BD98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EE837-03E7-4163-A6A9-E6FAB5F100D0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BF536-74C3-49AF-9AB3-2BFB23BD98F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22EE837-03E7-4163-A6A9-E6FAB5F100D0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1BF536-74C3-49AF-9AB3-2BFB23BD98F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5186215"/>
              </p:ext>
            </p:extLst>
          </p:nvPr>
        </p:nvGraphicFramePr>
        <p:xfrm>
          <a:off x="971600" y="404664"/>
          <a:ext cx="81724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0880" cy="108012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Przebywając długo                          w hałasie możemy czuć się: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5554960" cy="4846320"/>
          </a:xfrm>
        </p:spPr>
        <p:txBody>
          <a:bodyPr/>
          <a:lstStyle/>
          <a:p>
            <a:pPr lvl="8">
              <a:buFont typeface="Wingdings" pitchFamily="2" charset="2"/>
              <a:buChar char="q"/>
            </a:pPr>
            <a:r>
              <a:rPr lang="pl-PL" sz="2800" dirty="0" smtClean="0"/>
              <a:t> </a:t>
            </a:r>
            <a:r>
              <a:rPr lang="pl-PL" sz="2800" b="1" dirty="0" smtClean="0"/>
              <a:t>zmęczeni</a:t>
            </a:r>
          </a:p>
          <a:p>
            <a:pPr lvl="8">
              <a:buFont typeface="Wingdings" pitchFamily="2" charset="2"/>
              <a:buChar char="q"/>
            </a:pPr>
            <a:r>
              <a:rPr lang="pl-PL" sz="2800" b="1" dirty="0" smtClean="0"/>
              <a:t> rozdrażnieni</a:t>
            </a:r>
          </a:p>
          <a:p>
            <a:pPr>
              <a:buNone/>
            </a:pPr>
            <a:endParaRPr lang="pl-PL" dirty="0" smtClean="0"/>
          </a:p>
          <a:p>
            <a:pPr>
              <a:buFont typeface="Wingdings" pitchFamily="2" charset="2"/>
              <a:buChar char="v"/>
            </a:pPr>
            <a:r>
              <a:rPr lang="pl-PL" b="1" dirty="0" smtClean="0"/>
              <a:t>Może boleć nas głowa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/>
              <a:t>Możemy mieć problemy               z koncentracją i zrozumieniem poleceń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/>
              <a:t>Trudniej nam będzie odpocząć po szkole i zasnąć wieczorem</a:t>
            </a:r>
          </a:p>
          <a:p>
            <a:pPr>
              <a:buFont typeface="Wingdings" pitchFamily="2" charset="2"/>
              <a:buChar char="q"/>
            </a:pPr>
            <a:endParaRPr lang="pl-PL" dirty="0"/>
          </a:p>
        </p:txBody>
      </p:sp>
      <p:pic>
        <p:nvPicPr>
          <p:cNvPr id="4" name="Picture 2" descr="C:\Documents and Settings\PCEN\Ustawienia lokalne\Temporary Internet Files\Content.IE5\4W2H0EBY\MCj042579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805070" cy="334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4486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8800" b="1" dirty="0" smtClean="0"/>
              <a:t/>
            </a:r>
            <a:br>
              <a:rPr lang="pl-PL" sz="8800" b="1" dirty="0" smtClean="0"/>
            </a:br>
            <a:r>
              <a:rPr lang="pl-PL" sz="8800" b="1" dirty="0" smtClean="0"/>
              <a:t>Pokochajmy ciszę</a:t>
            </a:r>
            <a:endParaRPr lang="pl-PL" sz="8800" b="1" dirty="0"/>
          </a:p>
        </p:txBody>
      </p:sp>
      <p:pic>
        <p:nvPicPr>
          <p:cNvPr id="4" name="Symbol zastępczy zawartości 3" descr="gal_6_1290208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996952"/>
            <a:ext cx="5311917" cy="3456384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85442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Aby czuć się bezpiecznie             w szkole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u="sng" dirty="0" smtClean="0">
                <a:solidFill>
                  <a:srgbClr val="FF0000"/>
                </a:solidFill>
              </a:rPr>
              <a:t>musimy przestrzegać określonych zasad</a:t>
            </a:r>
            <a:endParaRPr lang="pl-PL" b="1" u="sng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ręk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rcRect b="6196"/>
          <a:stretch>
            <a:fillRect/>
          </a:stretch>
        </p:blipFill>
        <p:spPr>
          <a:xfrm>
            <a:off x="1907704" y="2996952"/>
            <a:ext cx="5311590" cy="331561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427168" cy="107327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u="sng" dirty="0" smtClean="0">
                <a:solidFill>
                  <a:srgbClr val="FF0000"/>
                </a:solidFill>
              </a:rPr>
              <a:t>Regulamin zachowania się uczniów podczas przerw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56792"/>
            <a:ext cx="8686800" cy="511256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l-PL" dirty="0" smtClean="0"/>
              <a:t> </a:t>
            </a:r>
          </a:p>
          <a:p>
            <a:pPr lvl="0"/>
            <a:r>
              <a:rPr lang="pl-PL" sz="3700" b="1" dirty="0" smtClean="0"/>
              <a:t>Zachowuj się tak, abyś Ty i Twoi koledzy byli bezpieczni. W razie wątpliwości poradź się wychowawcy.</a:t>
            </a:r>
          </a:p>
          <a:p>
            <a:r>
              <a:rPr lang="pl-PL" sz="3700" b="1" dirty="0" smtClean="0"/>
              <a:t> </a:t>
            </a:r>
          </a:p>
          <a:p>
            <a:pPr lvl="0"/>
            <a:r>
              <a:rPr lang="pl-PL" sz="3700" b="1" dirty="0" smtClean="0"/>
              <a:t>Nie biegaj! - Pamiętaj, nie jesteś sam. Możesz przewrócić lub popchnąć kolegę.</a:t>
            </a:r>
          </a:p>
          <a:p>
            <a:r>
              <a:rPr lang="pl-PL" sz="3700" b="1" dirty="0" smtClean="0"/>
              <a:t> </a:t>
            </a:r>
          </a:p>
          <a:p>
            <a:pPr lvl="0"/>
            <a:r>
              <a:rPr lang="pl-PL" sz="3700" b="1" dirty="0" smtClean="0"/>
              <a:t>Nie krzycz! - Hałas nie pozwala wypocząć w czasie przerwy.</a:t>
            </a:r>
          </a:p>
          <a:p>
            <a:r>
              <a:rPr lang="pl-PL" sz="3700" b="1" dirty="0" smtClean="0"/>
              <a:t> </a:t>
            </a:r>
          </a:p>
          <a:p>
            <a:pPr lvl="0"/>
            <a:r>
              <a:rPr lang="pl-PL" sz="3700" b="1" dirty="0" smtClean="0"/>
              <a:t>Rozmawiaj z kolegami kulturalnie, nie przezywaj ich, ani im nie ubliżaj.</a:t>
            </a:r>
          </a:p>
          <a:p>
            <a:r>
              <a:rPr lang="pl-PL" sz="3700" b="1" dirty="0" smtClean="0"/>
              <a:t> </a:t>
            </a:r>
          </a:p>
          <a:p>
            <a:pPr lvl="0"/>
            <a:r>
              <a:rPr lang="pl-PL" sz="3700" b="1" dirty="0" smtClean="0"/>
              <a:t>Nie zabieraj innym nieswoich rzeczy, szanuj cudzą własność.</a:t>
            </a:r>
          </a:p>
          <a:p>
            <a:r>
              <a:rPr lang="pl-PL" sz="3700" b="1" dirty="0" smtClean="0"/>
              <a:t> </a:t>
            </a:r>
          </a:p>
          <a:p>
            <a:pPr lvl="0"/>
            <a:r>
              <a:rPr lang="pl-PL" sz="3700" b="1" dirty="0" smtClean="0"/>
              <a:t>Gdy jesteś zmęczony, nie siadaj na podłodze, tylko na krześle.</a:t>
            </a:r>
          </a:p>
          <a:p>
            <a:r>
              <a:rPr lang="pl-PL" sz="3700" b="1" dirty="0" smtClean="0"/>
              <a:t> </a:t>
            </a:r>
          </a:p>
          <a:p>
            <a:pPr lvl="0"/>
            <a:r>
              <a:rPr lang="pl-PL" sz="3700" b="1" dirty="0" smtClean="0"/>
              <a:t>Zadbaj o czystość wokół siebie! Nie przechodź obojętnie obok leżących śmieci! Wrzuć je do kosza!</a:t>
            </a:r>
          </a:p>
          <a:p>
            <a:r>
              <a:rPr lang="pl-PL" sz="3700" b="1" dirty="0" smtClean="0"/>
              <a:t> </a:t>
            </a:r>
          </a:p>
          <a:p>
            <a:pPr lvl="0"/>
            <a:r>
              <a:rPr lang="pl-PL" sz="3700" b="1" dirty="0" smtClean="0"/>
              <a:t>Nie przebywaj niepotrzebnie w toalecie! - Twój kolega chce również z niej skorzystać. Zachowaj czystość                    w łazience. Szanuj pracę pań woźnych.</a:t>
            </a:r>
          </a:p>
          <a:p>
            <a:r>
              <a:rPr lang="pl-PL" sz="3700" b="1" dirty="0" smtClean="0"/>
              <a:t> </a:t>
            </a:r>
          </a:p>
          <a:p>
            <a:pPr lvl="0"/>
            <a:r>
              <a:rPr lang="pl-PL" sz="3700" b="1" dirty="0" smtClean="0"/>
              <a:t>Gdy masz problem podejdź do nauczyciela dyżurującego - On Ci pomoże.</a:t>
            </a:r>
          </a:p>
          <a:p>
            <a:r>
              <a:rPr lang="pl-PL" sz="3700" b="1" dirty="0" smtClean="0"/>
              <a:t> </a:t>
            </a:r>
          </a:p>
          <a:p>
            <a:pPr lvl="0"/>
            <a:r>
              <a:rPr lang="pl-PL" sz="3700" b="1" dirty="0" smtClean="0"/>
              <a:t>Zatrzymaj się, gdy usłyszysz dzwonek. Po zakończeniu jego brzmienia ustaw się przy swojej sali.</a:t>
            </a:r>
          </a:p>
          <a:p>
            <a:endParaRPr lang="pl-PL" sz="37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 czasie pandemii w szkole obowiązują dodatkowe zasady: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36912"/>
            <a:ext cx="5688632" cy="381642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Pomiar temperatury ciała</a:t>
            </a:r>
          </a:p>
          <a:p>
            <a:r>
              <a:rPr lang="pl-PL" dirty="0" smtClean="0"/>
              <a:t>Dezynfekcja  i częste mycie</a:t>
            </a:r>
            <a:br>
              <a:rPr lang="pl-PL" dirty="0" smtClean="0"/>
            </a:br>
            <a:r>
              <a:rPr lang="pl-PL" dirty="0" smtClean="0"/>
              <a:t>rąk</a:t>
            </a:r>
          </a:p>
          <a:p>
            <a:r>
              <a:rPr lang="pl-PL" dirty="0" smtClean="0"/>
              <a:t>Odpowiedni dystans</a:t>
            </a:r>
          </a:p>
          <a:p>
            <a:r>
              <a:rPr lang="pl-PL" dirty="0" smtClean="0"/>
              <a:t>Używanie maseczek </a:t>
            </a:r>
            <a:br>
              <a:rPr lang="pl-PL" dirty="0" smtClean="0"/>
            </a:br>
            <a:r>
              <a:rPr lang="pl-PL" dirty="0" smtClean="0"/>
              <a:t>w pomieszczeniach wspólnych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Bezwzględny zakaz przychodzenia do szkoły, gdy ma się objawy przeziębienia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lub grypy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9" y="836712"/>
            <a:ext cx="10729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Znak informacyjny ZAŁÓŻ MASECZKĘ 10.5 x 14.8 c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7" t="9843" r="21093" b="10063"/>
          <a:stretch/>
        </p:blipFill>
        <p:spPr bwMode="auto">
          <a:xfrm>
            <a:off x="6228184" y="4005064"/>
            <a:ext cx="1913388" cy="267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8205" r="11000" b="29616"/>
          <a:stretch/>
        </p:blipFill>
        <p:spPr bwMode="auto">
          <a:xfrm>
            <a:off x="5170234" y="1814546"/>
            <a:ext cx="2971338" cy="164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71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88482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u="sng" dirty="0" smtClean="0">
                <a:solidFill>
                  <a:srgbClr val="FF0000"/>
                </a:solidFill>
              </a:rPr>
              <a:t> </a:t>
            </a:r>
            <a:r>
              <a:rPr lang="pl-PL" sz="3100" b="1" u="sng" dirty="0" smtClean="0">
                <a:solidFill>
                  <a:srgbClr val="FF0000"/>
                </a:solidFill>
              </a:rPr>
              <a:t>zasad bezpieczeństwa należy przestrzegać zarówno </a:t>
            </a:r>
            <a:br>
              <a:rPr lang="pl-PL" sz="3100" b="1" u="sng" dirty="0" smtClean="0">
                <a:solidFill>
                  <a:srgbClr val="FF0000"/>
                </a:solidFill>
              </a:rPr>
            </a:br>
            <a:r>
              <a:rPr lang="pl-PL" sz="3100" b="1" u="sng" dirty="0" smtClean="0">
                <a:solidFill>
                  <a:srgbClr val="FF0000"/>
                </a:solidFill>
              </a:rPr>
              <a:t>w szkole i jak i w domu</a:t>
            </a:r>
            <a:br>
              <a:rPr lang="pl-PL" sz="3100" b="1" u="sng" dirty="0" smtClean="0">
                <a:solidFill>
                  <a:srgbClr val="FF0000"/>
                </a:solidFill>
              </a:rPr>
            </a:br>
            <a:endParaRPr lang="pl-PL" sz="27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348880"/>
            <a:ext cx="8363272" cy="3816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4000" dirty="0" smtClean="0">
                <a:solidFill>
                  <a:srgbClr val="00B050"/>
                </a:solidFill>
              </a:rPr>
              <a:t>Najważniejsze </a:t>
            </a:r>
            <a:r>
              <a:rPr lang="pl-PL" sz="4000" dirty="0">
                <a:solidFill>
                  <a:srgbClr val="00B050"/>
                </a:solidFill>
              </a:rPr>
              <a:t>to</a:t>
            </a:r>
            <a:r>
              <a:rPr lang="pl-PL" sz="40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pl-PL" sz="4000" b="1" dirty="0" smtClean="0"/>
              <a:t>właściwa higiena</a:t>
            </a:r>
          </a:p>
          <a:p>
            <a:r>
              <a:rPr lang="pl-PL" sz="4000" b="1" dirty="0" smtClean="0"/>
              <a:t>zdrowy styl życia</a:t>
            </a:r>
          </a:p>
          <a:p>
            <a:r>
              <a:rPr lang="pl-PL" sz="4000" b="1" dirty="0" smtClean="0"/>
              <a:t>aktywny wypoczynek</a:t>
            </a:r>
          </a:p>
          <a:p>
            <a:r>
              <a:rPr lang="pl-PL" sz="4000" b="1" dirty="0" smtClean="0"/>
              <a:t>rozsądne korzystanie z Internetu</a:t>
            </a:r>
          </a:p>
          <a:p>
            <a:r>
              <a:rPr lang="pl-PL" sz="4000" b="1" dirty="0" smtClean="0"/>
              <a:t>bezpieczna droga do szkoły</a:t>
            </a:r>
          </a:p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Bezpieczny uczeń przestrzega higieny w szkole i w domu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3802241" cy="2952328"/>
          </a:xfrm>
        </p:spPr>
      </p:pic>
      <p:pic>
        <p:nvPicPr>
          <p:cNvPr id="5" name="Obraz 4" descr="ind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265712"/>
            <a:ext cx="3909680" cy="25922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Bezpieczny uczeń prowadzi zdrowy styl życia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im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3281189" cy="2448272"/>
          </a:xfrm>
        </p:spPr>
      </p:pic>
      <p:pic>
        <p:nvPicPr>
          <p:cNvPr id="5" name="Obraz 4" descr="is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628800"/>
            <a:ext cx="1872208" cy="2813427"/>
          </a:xfrm>
          <a:prstGeom prst="rect">
            <a:avLst/>
          </a:prstGeom>
        </p:spPr>
      </p:pic>
      <p:pic>
        <p:nvPicPr>
          <p:cNvPr id="6" name="Obraz 5" descr="indeks  cc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653136"/>
            <a:ext cx="3312367" cy="1994148"/>
          </a:xfrm>
          <a:prstGeom prst="rect">
            <a:avLst/>
          </a:prstGeom>
        </p:spPr>
      </p:pic>
      <p:pic>
        <p:nvPicPr>
          <p:cNvPr id="7" name="Obraz 6" descr="indeks w.jpg"/>
          <p:cNvPicPr>
            <a:picLocks noChangeAspect="1"/>
          </p:cNvPicPr>
          <p:nvPr/>
        </p:nvPicPr>
        <p:blipFill>
          <a:blip r:embed="rId5" cstate="print"/>
          <a:srcRect l="3992" t="8493" r="3992" b="8493"/>
          <a:stretch>
            <a:fillRect/>
          </a:stretch>
        </p:blipFill>
        <p:spPr>
          <a:xfrm>
            <a:off x="351354" y="4437113"/>
            <a:ext cx="3820483" cy="21602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Bezpieczny uczeń aktywnie wypoczywa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27801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Jazda na rowerze to sport dla każdego. Jakie są największe atuty jednośladowej aktywności, szczególnie wiosną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4481363" cy="25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24544" y="267494"/>
            <a:ext cx="4536504" cy="3305522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Bezpieczny </a:t>
            </a:r>
            <a:b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uczeń </a:t>
            </a:r>
            <a:b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rozsądnie korzysta </a:t>
            </a:r>
            <a:b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z Internetu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Symbol zastępczy zawartości 3" descr="indeks BG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933056"/>
            <a:ext cx="2095500" cy="2190750"/>
          </a:xfrm>
        </p:spPr>
      </p:pic>
      <p:pic>
        <p:nvPicPr>
          <p:cNvPr id="5" name="Obraz 4" descr="1265370311_769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2171" y="0"/>
            <a:ext cx="5151829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260648"/>
            <a:ext cx="3429000" cy="3312368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4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 to znaczy – czuć się bezpiecznie?</a:t>
            </a:r>
            <a:endParaRPr lang="pl-PL" sz="4800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5" name="Obraz 4" descr="00010PX97MJTI431-C116-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36650"/>
            <a:ext cx="4291856" cy="3121350"/>
          </a:xfrm>
          <a:prstGeom prst="rect">
            <a:avLst/>
          </a:prstGeom>
        </p:spPr>
      </p:pic>
      <p:pic>
        <p:nvPicPr>
          <p:cNvPr id="5122" name="Picture 2" descr="https://www.wykop.pl/cdn/c3201142/comment_MsRmw5oMgwOOOZhXmmYfcTrSJrokQiYs,w4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r="12611"/>
          <a:stretch>
            <a:fillRect/>
          </a:stretch>
        </p:blipFill>
        <p:spPr bwMode="auto">
          <a:xfrm>
            <a:off x="742741" y="1196752"/>
            <a:ext cx="3973275" cy="39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b="1" dirty="0" smtClean="0"/>
              <a:t>Bezpieczny uczeń nie korzysta nałogowo </a:t>
            </a:r>
            <a:br>
              <a:rPr lang="pl-PL" b="1" dirty="0" smtClean="0"/>
            </a:br>
            <a:r>
              <a:rPr lang="pl-PL" b="1" dirty="0" smtClean="0"/>
              <a:t>z telefonu komórkowego!!!</a:t>
            </a:r>
          </a:p>
          <a:p>
            <a:pPr marL="0" indent="0" algn="ctr">
              <a:buNone/>
            </a:pPr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b="1" dirty="0" smtClean="0"/>
              <a:t>Nałogowe korzystanie z telefonu komórkowego może skończyć się </a:t>
            </a:r>
            <a:br>
              <a:rPr lang="pl-PL" b="1" dirty="0" smtClean="0"/>
            </a:br>
            <a:r>
              <a:rPr lang="pl-PL" b="1" dirty="0" smtClean="0">
                <a:solidFill>
                  <a:srgbClr val="FF0000"/>
                </a:solidFill>
              </a:rPr>
              <a:t>chorobą lub śmiercią!!!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913765" cy="161417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73" y="1387505"/>
            <a:ext cx="14573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96" y="2204864"/>
            <a:ext cx="30099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2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8104" y="3013960"/>
            <a:ext cx="760095" cy="859790"/>
          </a:xfrm>
          <a:prstGeom prst="rect">
            <a:avLst/>
          </a:prstGeom>
        </p:spPr>
      </p:pic>
      <p:pic>
        <p:nvPicPr>
          <p:cNvPr id="8" name="image20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13331" y="3786505"/>
            <a:ext cx="730885" cy="10045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pl-PL" smtClean="0"/>
              <a:t>BEZPIECZEŃSTWO NA DRODZE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9416"/>
            <a:ext cx="5770984" cy="46278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2800" b="1" dirty="0"/>
              <a:t>zawsze przechodzimy przez jezdnię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 </a:t>
            </a:r>
            <a:r>
              <a:rPr lang="pl-PL" sz="2800" b="1" dirty="0"/>
              <a:t>miejscach do tego przeznaczonych (przejście dla pieszych</a:t>
            </a:r>
            <a:r>
              <a:rPr lang="pl-PL" sz="2800" b="1" dirty="0" smtClean="0"/>
              <a:t>)</a:t>
            </a:r>
            <a:endParaRPr lang="pl-PL" sz="2800" b="1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pl-PL" sz="1600" b="1" dirty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2800" b="1" dirty="0"/>
              <a:t>zawsze przechodzimy przez jezdnię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na </a:t>
            </a:r>
            <a:r>
              <a:rPr lang="pl-PL" sz="2800" b="1" dirty="0"/>
              <a:t>zielonym </a:t>
            </a:r>
            <a:r>
              <a:rPr lang="pl-PL" sz="2800" b="1" dirty="0" smtClean="0"/>
              <a:t>świetle </a:t>
            </a:r>
            <a:endParaRPr lang="pl-PL" sz="2800" b="1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pl-PL" sz="1600" b="1" dirty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2800" b="1" dirty="0"/>
              <a:t>podczas przechodzenia przez jezdnię, przed wejściem na jezdnię należy spojrzeć w lewo, w prawo i jeszcze raz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 lewo</a:t>
            </a:r>
            <a:endParaRPr lang="pl-PL" sz="1600" b="1" dirty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2800" b="1" dirty="0"/>
              <a:t>nie można przebiegać przez </a:t>
            </a:r>
            <a:r>
              <a:rPr lang="pl-PL" sz="2800" b="1" dirty="0" smtClean="0"/>
              <a:t>jezdnię</a:t>
            </a:r>
            <a:endParaRPr lang="pl-PL" sz="2800" b="1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pl-PL" sz="1600" b="1" dirty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2800" b="1" dirty="0"/>
              <a:t>nie wolno wchodzić na jezdnię bezpośrednio zza samochodu, bądź innej </a:t>
            </a:r>
            <a:r>
              <a:rPr lang="pl-PL" sz="2800" b="1" dirty="0" smtClean="0"/>
              <a:t>przeszkody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2800" b="1" dirty="0" smtClean="0"/>
              <a:t>podczas przechodzenia przez jezdnię odkładamy telefon komórkowy</a:t>
            </a:r>
            <a:endParaRPr lang="pl-PL" sz="2800" b="1" dirty="0"/>
          </a:p>
          <a:p>
            <a:endParaRPr lang="pl-PL" dirty="0"/>
          </a:p>
        </p:txBody>
      </p:sp>
      <p:pic>
        <p:nvPicPr>
          <p:cNvPr id="5" name="Picture 7" descr="j04131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59" y="1440224"/>
            <a:ext cx="9159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j04131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6224"/>
            <a:ext cx="9334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j03463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92" y="3605367"/>
            <a:ext cx="131127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j01976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16" y="5085184"/>
            <a:ext cx="174148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489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dirty="0" smtClean="0">
                <a:solidFill>
                  <a:srgbClr val="00B050"/>
                </a:solidFill>
                <a:latin typeface="Comic Sans MS" pitchFamily="66" charset="0"/>
              </a:rPr>
              <a:t>bezpieczeństwo</a:t>
            </a:r>
            <a:r>
              <a:rPr lang="pl-PL" sz="4400" b="1" dirty="0" smtClean="0">
                <a:solidFill>
                  <a:srgbClr val="00B050"/>
                </a:solidFill>
                <a:latin typeface="Comic Sans MS" pitchFamily="66" charset="0"/>
              </a:rPr>
              <a:t> zależy </a:t>
            </a:r>
            <a:br>
              <a:rPr lang="pl-PL" sz="4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l-PL" sz="4400" b="1" dirty="0" smtClean="0">
                <a:solidFill>
                  <a:srgbClr val="00B050"/>
                </a:solidFill>
                <a:latin typeface="Comic Sans MS" pitchFamily="66" charset="0"/>
              </a:rPr>
              <a:t>od nas samych 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PCEN\Ustawienia lokalne\Temporary Internet Files\Content.IE5\M293V0A3\MCj0423860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1544043"/>
            <a:ext cx="4608512" cy="509039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b="1" dirty="0" smtClean="0">
                <a:solidFill>
                  <a:srgbClr val="00B050"/>
                </a:solidFill>
                <a:latin typeface="Comic Sans MS" pitchFamily="66" charset="0"/>
              </a:rPr>
              <a:t>Dziękujemy za uwagę </a:t>
            </a:r>
            <a:endParaRPr lang="pl-PL" sz="48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5" name="Picture 2" descr="C:\Documents and Settings\PCEN\Ustawienia lokalne\Temporary Internet Files\Content.IE5\NHFC3YWD\MCj042448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352928" cy="416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sz="5400" b="1" dirty="0" smtClean="0"/>
              <a:t>BEZPIECZEŃSTWO</a:t>
            </a: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7067128" cy="468199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</a:t>
            </a:r>
            <a:r>
              <a:rPr lang="pl-PL" sz="3600" b="1" dirty="0" smtClean="0"/>
              <a:t>to jedna z podstawowych potrzeb człowieka. Czujemy się pewnie, nie ma w nas obaw, lęku, niepokoju. niepewności.</a:t>
            </a:r>
            <a:endParaRPr lang="pl-PL" sz="3600" b="1" dirty="0"/>
          </a:p>
        </p:txBody>
      </p:sp>
      <p:pic>
        <p:nvPicPr>
          <p:cNvPr id="5" name="Obraz 4" descr="07021a3600287c6f4e8415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077072"/>
            <a:ext cx="3810000" cy="254203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136904" cy="2153394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C00000"/>
                </a:solidFill>
              </a:rPr>
              <a:t>ZACHOWANIA, </a:t>
            </a:r>
            <a:br>
              <a:rPr lang="pl-PL" sz="3600" b="1" dirty="0" smtClean="0">
                <a:solidFill>
                  <a:srgbClr val="C00000"/>
                </a:solidFill>
              </a:rPr>
            </a:br>
            <a:r>
              <a:rPr lang="pl-PL" sz="3600" b="1" dirty="0" smtClean="0">
                <a:solidFill>
                  <a:srgbClr val="C00000"/>
                </a:solidFill>
              </a:rPr>
              <a:t>KTÓRE OBNIŻAJĄ BEZPIECZEŃSTWO</a:t>
            </a:r>
            <a:br>
              <a:rPr lang="pl-PL" sz="3600" b="1" dirty="0" smtClean="0">
                <a:solidFill>
                  <a:srgbClr val="C00000"/>
                </a:solidFill>
              </a:rPr>
            </a:br>
            <a:r>
              <a:rPr lang="pl-PL" sz="3600" b="1" dirty="0" smtClean="0">
                <a:solidFill>
                  <a:srgbClr val="C00000"/>
                </a:solidFill>
              </a:rPr>
              <a:t> W SZKOLE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36912"/>
            <a:ext cx="8003232" cy="381789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3200" b="1" dirty="0" smtClean="0"/>
              <a:t>Przeszkadzanie na zajęciach</a:t>
            </a:r>
          </a:p>
          <a:p>
            <a:r>
              <a:rPr lang="pl-PL" sz="3200" b="1" dirty="0" smtClean="0"/>
              <a:t>Niesłuchanie poleceń nauczyciela</a:t>
            </a:r>
          </a:p>
          <a:p>
            <a:r>
              <a:rPr lang="pl-PL" sz="3200" b="1" dirty="0" smtClean="0"/>
              <a:t>Hałasowanie</a:t>
            </a:r>
          </a:p>
          <a:p>
            <a:r>
              <a:rPr lang="pl-PL" sz="3200" b="1" dirty="0" smtClean="0"/>
              <a:t>Dokuczanie innym, wyśmiewanie ich</a:t>
            </a:r>
          </a:p>
          <a:p>
            <a:r>
              <a:rPr lang="pl-PL" sz="3200" b="1" dirty="0" smtClean="0"/>
              <a:t>Zaczepki, prowokowanie bójek</a:t>
            </a:r>
          </a:p>
          <a:p>
            <a:r>
              <a:rPr lang="pl-PL" sz="3200" b="1" dirty="0" smtClean="0"/>
              <a:t>Brak dbałości o porządek wokół siebie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Co robimy podczas przerw?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0" y="1700808"/>
            <a:ext cx="7164802" cy="477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ndeks 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99" r="8399"/>
          <a:stretch>
            <a:fillRect/>
          </a:stretch>
        </p:blipFill>
        <p:spPr>
          <a:xfrm>
            <a:off x="5436096" y="116632"/>
            <a:ext cx="2751947" cy="3307568"/>
          </a:xfrm>
        </p:spPr>
      </p:pic>
      <p:pic>
        <p:nvPicPr>
          <p:cNvPr id="5" name="Obraz 4" descr="indeks cb.jpg"/>
          <p:cNvPicPr>
            <a:picLocks noChangeAspect="1"/>
          </p:cNvPicPr>
          <p:nvPr/>
        </p:nvPicPr>
        <p:blipFill>
          <a:blip r:embed="rId3" cstate="print"/>
          <a:srcRect l="8399" r="8399"/>
          <a:stretch>
            <a:fillRect/>
          </a:stretch>
        </p:blipFill>
        <p:spPr>
          <a:xfrm>
            <a:off x="0" y="116632"/>
            <a:ext cx="2815855" cy="3384376"/>
          </a:xfrm>
          <a:prstGeom prst="rect">
            <a:avLst/>
          </a:prstGeom>
        </p:spPr>
      </p:pic>
      <p:pic>
        <p:nvPicPr>
          <p:cNvPr id="6" name="Obraz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0004" y="3284984"/>
            <a:ext cx="2535621" cy="3429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5664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>
                <a:solidFill>
                  <a:srgbClr val="990000"/>
                </a:solidFill>
              </a:rPr>
              <a:t>Nie śmiećmy!!!</a:t>
            </a:r>
            <a:br>
              <a:rPr lang="pl-PL" sz="4800" dirty="0" smtClean="0">
                <a:solidFill>
                  <a:srgbClr val="990000"/>
                </a:solidFill>
              </a:rPr>
            </a:br>
            <a:r>
              <a:rPr lang="pl-PL" sz="4800" dirty="0" smtClean="0">
                <a:solidFill>
                  <a:srgbClr val="990000"/>
                </a:solidFill>
              </a:rPr>
              <a:t>Segregujmy </a:t>
            </a:r>
            <a:r>
              <a:rPr lang="pl-PL" sz="4800" dirty="0" smtClean="0">
                <a:solidFill>
                  <a:srgbClr val="990000"/>
                </a:solidFill>
              </a:rPr>
              <a:t>śmieci!!!</a:t>
            </a:r>
            <a:endParaRPr lang="pl-PL" sz="4800" dirty="0">
              <a:solidFill>
                <a:srgbClr val="990000"/>
              </a:solidFill>
            </a:endParaRPr>
          </a:p>
        </p:txBody>
      </p:sp>
      <p:pic>
        <p:nvPicPr>
          <p:cNvPr id="4" name="Symbol zastępczy zawartości 3" descr="pojemnik-do-segregacji-smieci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4571" b="6333"/>
          <a:stretch/>
        </p:blipFill>
        <p:spPr>
          <a:xfrm>
            <a:off x="683568" y="2150533"/>
            <a:ext cx="6816756" cy="455506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3779913" cy="3535522"/>
          </a:xfrm>
          <a:prstGeom prst="rect">
            <a:avLst/>
          </a:prstGeom>
        </p:spPr>
      </p:pic>
      <p:pic>
        <p:nvPicPr>
          <p:cNvPr id="2050" name="Picture 2" descr="https://agnieszkamisiak.pl/wp-content/uploads/2020/10/zle-zachowanie-tytu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52" y="4077072"/>
            <a:ext cx="4122348" cy="274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 zrobić, aby Twoje dzieci nie dokuczały kolegom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18200" cy="20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7355160" cy="216024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latin typeface="Comic Sans MS" pitchFamily="66" charset="0"/>
              </a:rPr>
              <a:t/>
            </a:r>
            <a:br>
              <a:rPr lang="pl-PL" sz="2800" b="1" dirty="0" smtClean="0">
                <a:latin typeface="Comic Sans MS" pitchFamily="66" charset="0"/>
              </a:rPr>
            </a:br>
            <a:r>
              <a:rPr lang="pl-PL" sz="4800" b="1" u="sng" dirty="0" smtClean="0">
                <a:solidFill>
                  <a:srgbClr val="000099"/>
                </a:solidFill>
                <a:latin typeface="Comic Sans MS" pitchFamily="66" charset="0"/>
              </a:rPr>
              <a:t>Hałas</a:t>
            </a:r>
            <a:r>
              <a:rPr lang="pl-PL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br>
              <a:rPr lang="pl-PL" sz="2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rgbClr val="FFFF00"/>
                </a:solidFill>
                <a:latin typeface="Comic Sans MS" pitchFamily="66" charset="0"/>
              </a:rPr>
              <a:t>jest</a:t>
            </a:r>
            <a:r>
              <a:rPr lang="pl-PL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Comic Sans MS" pitchFamily="66" charset="0"/>
              </a:rPr>
              <a:t>szkodliwy dla zdrowia człowieka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dirty="0"/>
          </a:p>
        </p:txBody>
      </p:sp>
      <p:pic>
        <p:nvPicPr>
          <p:cNvPr id="5" name="Picture 4" descr="C:\Documents and Settings\PCEN\Ustawienia lokalne\Temporary Internet Files\Content.IE5\M293V0A3\MCj04244460000[1].wm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4970" y="2071689"/>
            <a:ext cx="3628957" cy="2293416"/>
          </a:xfrm>
          <a:ln>
            <a:prstDash val="solid"/>
          </a:ln>
        </p:spPr>
      </p:pic>
      <p:pic>
        <p:nvPicPr>
          <p:cNvPr id="7" name="Picture 4" descr="C:\Documents and Settings\PCEN\Ustawienia lokalne\Temporary Internet Files\Content.IE5\M293V0A3\MCj042444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4005064"/>
            <a:ext cx="4101873" cy="2592288"/>
          </a:xfrm>
          <a:prstGeom prst="rect">
            <a:avLst/>
          </a:prstGeom>
          <a:ln>
            <a:prstDash val="solid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422</TotalTime>
  <Words>193</Words>
  <Application>Microsoft Office PowerPoint</Application>
  <PresentationFormat>Pokaz na ekranie (4:3)</PresentationFormat>
  <Paragraphs>86</Paragraphs>
  <Slides>23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Bogaty</vt:lpstr>
      <vt:lpstr>Prezentacja programu PowerPoint</vt:lpstr>
      <vt:lpstr>Co to znaczy – czuć się bezpiecznie?</vt:lpstr>
      <vt:lpstr>BEZPIECZEŃSTWO</vt:lpstr>
      <vt:lpstr>ZACHOWANIA,  KTÓRE OBNIŻAJĄ BEZPIECZEŃSTWO  W SZKOLE</vt:lpstr>
      <vt:lpstr>Co robimy podczas przerw?</vt:lpstr>
      <vt:lpstr>Prezentacja programu PowerPoint</vt:lpstr>
      <vt:lpstr>Nie śmiećmy!!! Segregujmy śmieci!!!</vt:lpstr>
      <vt:lpstr>Prezentacja programu PowerPoint</vt:lpstr>
      <vt:lpstr> Hałas   jest szkodliwy dla zdrowia człowieka </vt:lpstr>
      <vt:lpstr>Przebywając długo                          w hałasie możemy czuć się: </vt:lpstr>
      <vt:lpstr> Pokochajmy ciszę</vt:lpstr>
      <vt:lpstr>Aby czuć się bezpiecznie             w szkole  musimy przestrzegać określonych zasad</vt:lpstr>
      <vt:lpstr>Regulamin zachowania się uczniów podczas przerw</vt:lpstr>
      <vt:lpstr>W czasie pandemii w szkole obowiązują dodatkowe zasady:</vt:lpstr>
      <vt:lpstr> zasad bezpieczeństwa należy przestrzegać zarówno  w szkole i jak i w domu </vt:lpstr>
      <vt:lpstr>Bezpieczny uczeń przestrzega higieny w szkole i w domu</vt:lpstr>
      <vt:lpstr>Bezpieczny uczeń prowadzi zdrowy styl życia</vt:lpstr>
      <vt:lpstr>Bezpieczny uczeń aktywnie wypoczywa</vt:lpstr>
      <vt:lpstr>Bezpieczny  uczeń  rozsądnie korzysta   z Internetu </vt:lpstr>
      <vt:lpstr>Prezentacja programu PowerPoint</vt:lpstr>
      <vt:lpstr>BEZPIECZEŃSTWO NA DRODZE</vt:lpstr>
      <vt:lpstr>bezpieczeństwo zależy  od nas samych </vt:lpstr>
      <vt:lpstr>Dziękujemy za uwagę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BEZPIECZNA SZKOŁA –BEZPIECZNY UCZEŃ </dc:title>
  <dc:creator>PC</dc:creator>
  <cp:lastModifiedBy>Zaneta Maszkowska</cp:lastModifiedBy>
  <cp:revision>54</cp:revision>
  <dcterms:created xsi:type="dcterms:W3CDTF">2013-05-12T21:11:38Z</dcterms:created>
  <dcterms:modified xsi:type="dcterms:W3CDTF">2021-09-27T18:11:28Z</dcterms:modified>
</cp:coreProperties>
</file>